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34" autoAdjust="0"/>
  </p:normalViewPr>
  <p:slideViewPr>
    <p:cSldViewPr>
      <p:cViewPr varScale="1">
        <p:scale>
          <a:sx n="81" d="100"/>
          <a:sy n="81" d="100"/>
        </p:scale>
        <p:origin x="-24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56D55-7B02-4943-B212-2FC50B7FD598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B6353-6D78-4391-87D0-C2989293C1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Value of linking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B6353-6D78-4391-87D0-C2989293C1D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B6353-6D78-4391-87D0-C2989293C1D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Social</a:t>
            </a:r>
            <a:r>
              <a:rPr lang="en-GB" baseline="0" dirty="0" smtClean="0"/>
              <a:t> media use is not trivial, takes time and thought to do well.</a:t>
            </a:r>
          </a:p>
          <a:p>
            <a:r>
              <a:rPr lang="en-GB" baseline="0" dirty="0" smtClean="0"/>
              <a:t>Start with a review of existing online presence (later slide)</a:t>
            </a:r>
          </a:p>
          <a:p>
            <a:r>
              <a:rPr lang="en-GB" baseline="0" dirty="0" smtClean="0"/>
              <a:t>What do you have to say? What are your USPs?  How do you present those – use of images/choice of channels</a:t>
            </a:r>
          </a:p>
          <a:p>
            <a:r>
              <a:rPr lang="en-GB" baseline="0" dirty="0" smtClean="0"/>
              <a:t>Connect everything so that your audience has choices.</a:t>
            </a:r>
          </a:p>
          <a:p>
            <a:r>
              <a:rPr lang="en-GB" baseline="0" dirty="0" smtClean="0"/>
              <a:t>If management is a shared entrerprise expect it to take longer, your aim in each channel is a coherent presence, consider different channels for different roles.</a:t>
            </a:r>
          </a:p>
          <a:p>
            <a:r>
              <a:rPr lang="en-GB" baseline="0" dirty="0" smtClean="0"/>
              <a:t>Networks include own academics/their networks – support their work as it contributes to your brand.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B6353-6D78-4391-87D0-C2989293C1D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Choosing your channels – emerge from analysis but you will need to be multi-modal</a:t>
            </a:r>
          </a:p>
          <a:p>
            <a:r>
              <a:rPr lang="en-GB" dirty="0" smtClean="0"/>
              <a:t>How participatory?</a:t>
            </a:r>
            <a:r>
              <a:rPr lang="en-GB" baseline="0" dirty="0" smtClean="0"/>
              <a:t> G+ community vs G+ page (brand/event?)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B6353-6D78-4391-87D0-C2989293C1D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Management consoles</a:t>
            </a:r>
          </a:p>
          <a:p>
            <a:r>
              <a:rPr lang="en-GB" dirty="0" smtClean="0"/>
              <a:t>Using your interactions</a:t>
            </a:r>
            <a:r>
              <a:rPr lang="en-GB" baseline="0" dirty="0" smtClean="0"/>
              <a:t> to create streams #</a:t>
            </a:r>
          </a:p>
          <a:p>
            <a:r>
              <a:rPr lang="en-GB" baseline="0" dirty="0" smtClean="0"/>
              <a:t>Set up connections ie FB to twitter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B6353-6D78-4391-87D0-C2989293C1D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AF61A-8569-4A4F-A643-ACED6063FC92}" type="datetimeFigureOut">
              <a:rPr lang="en-GB" smtClean="0"/>
              <a:pPr/>
              <a:t>07/09/2013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48E2-F7B7-45F6-AABC-351269FCC5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hyperlink" Target="http://about.me/teresamackinnon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openuct.uct.ac.za/article/academics-online-presence-guideline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10.gi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groups/University-Language-Centres-Resources-Management-4975004?gid=497500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slideshare.net/teresamac/managing-your-identity-21218131" TargetMode="External"/><Relationship Id="rId4" Type="http://schemas.openxmlformats.org/officeDocument/2006/relationships/hyperlink" Target="http://www.pearltrees.com/t/staff-training/technologies/id78102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7772400" cy="1470025"/>
          </a:xfrm>
        </p:spPr>
        <p:txBody>
          <a:bodyPr/>
          <a:lstStyle/>
          <a:p>
            <a:r>
              <a:rPr lang="en-GB" dirty="0" smtClean="0"/>
              <a:t>Engaging with your audience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272808" cy="1752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Teresa MacKinnon</a:t>
            </a:r>
          </a:p>
          <a:p>
            <a:r>
              <a:rPr lang="en-GB" sz="2400" dirty="0" smtClean="0"/>
              <a:t>Principal Teaching Fellow,</a:t>
            </a:r>
          </a:p>
          <a:p>
            <a:r>
              <a:rPr lang="en-GB" sz="2400" dirty="0" smtClean="0"/>
              <a:t>Language Centre, University of Warwick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lin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0"/>
            <a:ext cx="3871979" cy="2903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>
            <a:hlinkClick r:id="rId4"/>
          </p:cNvPr>
          <p:cNvSpPr/>
          <p:nvPr/>
        </p:nvSpPr>
        <p:spPr>
          <a:xfrm>
            <a:off x="2771800" y="2060848"/>
            <a:ext cx="295232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Who am I?</a:t>
            </a:r>
            <a:endParaRPr lang="en-GB" dirty="0"/>
          </a:p>
        </p:txBody>
      </p:sp>
      <p:pic>
        <p:nvPicPr>
          <p:cNvPr id="7" name="Picture 6" descr="digital footpri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789040"/>
            <a:ext cx="3121152" cy="2075688"/>
          </a:xfrm>
          <a:prstGeom prst="rect">
            <a:avLst/>
          </a:prstGeom>
        </p:spPr>
      </p:pic>
      <p:pic>
        <p:nvPicPr>
          <p:cNvPr id="8" name="Picture 7" descr="ammonite 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1340768"/>
            <a:ext cx="1146194" cy="1224136"/>
          </a:xfrm>
          <a:prstGeom prst="rect">
            <a:avLst/>
          </a:prstGeom>
        </p:spPr>
      </p:pic>
      <p:pic>
        <p:nvPicPr>
          <p:cNvPr id="9" name="Picture 8" descr="teresa pro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404664"/>
            <a:ext cx="1411357" cy="1512168"/>
          </a:xfrm>
          <a:prstGeom prst="rect">
            <a:avLst/>
          </a:prstGeom>
        </p:spPr>
      </p:pic>
      <p:pic>
        <p:nvPicPr>
          <p:cNvPr id="10" name="Picture 9" descr="tre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4" y="2564904"/>
            <a:ext cx="1888232" cy="1416174"/>
          </a:xfrm>
          <a:prstGeom prst="rect">
            <a:avLst/>
          </a:prstGeom>
        </p:spPr>
      </p:pic>
      <p:pic>
        <p:nvPicPr>
          <p:cNvPr id="11" name="Picture 10" descr="my qr detail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07704" y="4293096"/>
            <a:ext cx="1661914" cy="1661914"/>
          </a:xfrm>
          <a:prstGeom prst="rect">
            <a:avLst/>
          </a:prstGeom>
        </p:spPr>
      </p:pic>
      <p:pic>
        <p:nvPicPr>
          <p:cNvPr id="12" name="Picture 11" descr="TM S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71600" y="764704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Vital preparation.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Identify your persona.</a:t>
            </a:r>
          </a:p>
          <a:p>
            <a:r>
              <a:rPr lang="en-GB" dirty="0" smtClean="0"/>
              <a:t>Review your communications strategy (CS).</a:t>
            </a:r>
          </a:p>
          <a:p>
            <a:r>
              <a:rPr lang="en-GB" dirty="0" smtClean="0"/>
              <a:t>Identify your audiences.</a:t>
            </a:r>
          </a:p>
          <a:p>
            <a:r>
              <a:rPr lang="en-GB" dirty="0" smtClean="0"/>
              <a:t>Clarify the purpose of each communication channel.</a:t>
            </a:r>
          </a:p>
          <a:p>
            <a:r>
              <a:rPr lang="en-GB" dirty="0" smtClean="0"/>
              <a:t>Connect with your networks.</a:t>
            </a:r>
          </a:p>
          <a:p>
            <a:r>
              <a:rPr lang="en-GB" dirty="0" smtClean="0"/>
              <a:t>Contribute, curate and nurture.</a:t>
            </a:r>
          </a:p>
          <a:p>
            <a:r>
              <a:rPr lang="en-GB" dirty="0"/>
              <a:t>A</a:t>
            </a:r>
            <a:r>
              <a:rPr lang="en-GB" dirty="0" smtClean="0"/>
              <a:t>nalytics to inform your CS.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Four steps to improving your online presence</a:t>
            </a:r>
            <a:endParaRPr lang="en-GB" sz="3200" dirty="0"/>
          </a:p>
        </p:txBody>
      </p:sp>
      <p:sp>
        <p:nvSpPr>
          <p:cNvPr id="5" name="Oval 4"/>
          <p:cNvSpPr/>
          <p:nvPr/>
        </p:nvSpPr>
        <p:spPr>
          <a:xfrm>
            <a:off x="107504" y="1196752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</a:t>
            </a:r>
            <a:r>
              <a:rPr lang="en-GB" dirty="0" smtClean="0"/>
              <a:t> </a:t>
            </a:r>
            <a:r>
              <a:rPr lang="en-GB" sz="1200" dirty="0" smtClean="0"/>
              <a:t>you</a:t>
            </a:r>
          </a:p>
          <a:p>
            <a:pPr algn="ctr"/>
            <a:r>
              <a:rPr lang="en-GB" sz="1200" dirty="0" smtClean="0"/>
              <a:t>have an</a:t>
            </a:r>
          </a:p>
          <a:p>
            <a:pPr algn="ctr"/>
            <a:r>
              <a:rPr lang="en-GB" sz="1200" dirty="0" smtClean="0"/>
              <a:t>online</a:t>
            </a:r>
          </a:p>
          <a:p>
            <a:pPr algn="ctr"/>
            <a:r>
              <a:rPr lang="en-GB" sz="1200" dirty="0" smtClean="0"/>
              <a:t>presence?</a:t>
            </a:r>
            <a:endParaRPr lang="en-GB" sz="1200" dirty="0"/>
          </a:p>
        </p:txBody>
      </p:sp>
      <p:sp>
        <p:nvSpPr>
          <p:cNvPr id="6" name="Oval 5"/>
          <p:cNvSpPr/>
          <p:nvPr/>
        </p:nvSpPr>
        <p:spPr>
          <a:xfrm>
            <a:off x="1979712" y="1268760"/>
            <a:ext cx="129614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Do you</a:t>
            </a:r>
          </a:p>
          <a:p>
            <a:r>
              <a:rPr lang="en-GB" sz="1200" dirty="0"/>
              <a:t>k</a:t>
            </a:r>
            <a:r>
              <a:rPr lang="en-GB" sz="1200" dirty="0" smtClean="0"/>
              <a:t>now where it is coming from?</a:t>
            </a:r>
            <a:endParaRPr lang="en-GB" sz="1200" dirty="0"/>
          </a:p>
        </p:txBody>
      </p:sp>
      <p:sp>
        <p:nvSpPr>
          <p:cNvPr id="7" name="Oval 6"/>
          <p:cNvSpPr/>
          <p:nvPr/>
        </p:nvSpPr>
        <p:spPr>
          <a:xfrm>
            <a:off x="4067944" y="1196752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Have you</a:t>
            </a:r>
          </a:p>
          <a:p>
            <a:r>
              <a:rPr lang="en-GB" sz="1200" dirty="0"/>
              <a:t>Googled</a:t>
            </a:r>
            <a:endParaRPr lang="en-GB" sz="1200" dirty="0"/>
          </a:p>
          <a:p>
            <a:r>
              <a:rPr lang="en-GB" sz="1200" dirty="0"/>
              <a:t>yourself</a:t>
            </a:r>
          </a:p>
          <a:p>
            <a:r>
              <a:rPr lang="en-GB" sz="1200" dirty="0"/>
              <a:t>recently?</a:t>
            </a:r>
          </a:p>
        </p:txBody>
      </p:sp>
      <p:sp>
        <p:nvSpPr>
          <p:cNvPr id="8" name="Oval 7"/>
          <p:cNvSpPr/>
          <p:nvPr/>
        </p:nvSpPr>
        <p:spPr>
          <a:xfrm>
            <a:off x="5796136" y="1196752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Have you</a:t>
            </a:r>
          </a:p>
          <a:p>
            <a:r>
              <a:rPr lang="en-GB" sz="1200" dirty="0"/>
              <a:t>checked all</a:t>
            </a:r>
          </a:p>
          <a:p>
            <a:r>
              <a:rPr lang="en-GB" sz="1200" dirty="0"/>
              <a:t>your online</a:t>
            </a:r>
          </a:p>
          <a:p>
            <a:r>
              <a:rPr lang="en-GB" sz="1200" dirty="0" smtClean="0"/>
              <a:t>profiles </a:t>
            </a:r>
            <a:r>
              <a:rPr lang="en-GB" sz="1200" dirty="0"/>
              <a:t>are</a:t>
            </a:r>
          </a:p>
          <a:p>
            <a:r>
              <a:rPr lang="en-GB" sz="1200" dirty="0"/>
              <a:t>up to date?</a:t>
            </a:r>
          </a:p>
        </p:txBody>
      </p:sp>
      <p:sp>
        <p:nvSpPr>
          <p:cNvPr id="9" name="Oval 8"/>
          <p:cNvSpPr/>
          <p:nvPr/>
        </p:nvSpPr>
        <p:spPr>
          <a:xfrm>
            <a:off x="7308304" y="1196752"/>
            <a:ext cx="115212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Fantastic!</a:t>
            </a:r>
          </a:p>
          <a:p>
            <a:r>
              <a:rPr lang="en-GB" sz="1200" dirty="0"/>
              <a:t>You monitor</a:t>
            </a:r>
          </a:p>
          <a:p>
            <a:r>
              <a:rPr lang="en-GB" sz="1200" dirty="0"/>
              <a:t>and</a:t>
            </a:r>
          </a:p>
          <a:p>
            <a:r>
              <a:rPr lang="en-GB" sz="1200" dirty="0"/>
              <a:t>maintain</a:t>
            </a:r>
          </a:p>
          <a:p>
            <a:r>
              <a:rPr lang="en-GB" sz="1200" dirty="0"/>
              <a:t>your online</a:t>
            </a:r>
          </a:p>
          <a:p>
            <a:r>
              <a:rPr lang="en-GB" sz="1200" dirty="0"/>
              <a:t>presence</a:t>
            </a:r>
          </a:p>
        </p:txBody>
      </p:sp>
      <p:sp>
        <p:nvSpPr>
          <p:cNvPr id="10" name="Oval 9"/>
          <p:cNvSpPr/>
          <p:nvPr/>
        </p:nvSpPr>
        <p:spPr>
          <a:xfrm>
            <a:off x="4067944" y="2564904"/>
            <a:ext cx="129614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Start</a:t>
            </a:r>
          </a:p>
          <a:p>
            <a:r>
              <a:rPr lang="en-GB" sz="1200" dirty="0"/>
              <a:t>assessing</a:t>
            </a:r>
          </a:p>
          <a:p>
            <a:r>
              <a:rPr lang="en-GB" sz="1200" dirty="0"/>
              <a:t>your online</a:t>
            </a:r>
          </a:p>
          <a:p>
            <a:r>
              <a:rPr lang="en-GB" sz="1200" dirty="0"/>
              <a:t>presence</a:t>
            </a:r>
          </a:p>
          <a:p>
            <a:r>
              <a:rPr lang="en-GB" sz="1200" dirty="0"/>
              <a:t>and decide</a:t>
            </a:r>
          </a:p>
          <a:p>
            <a:r>
              <a:rPr lang="en-GB" sz="1200" dirty="0"/>
              <a:t>what you</a:t>
            </a:r>
          </a:p>
          <a:p>
            <a:r>
              <a:rPr lang="en-GB" sz="1200" dirty="0"/>
              <a:t>want</a:t>
            </a:r>
          </a:p>
        </p:txBody>
      </p:sp>
      <p:sp>
        <p:nvSpPr>
          <p:cNvPr id="11" name="Oval 10"/>
          <p:cNvSpPr/>
          <p:nvPr/>
        </p:nvSpPr>
        <p:spPr>
          <a:xfrm>
            <a:off x="107504" y="2996952"/>
            <a:ext cx="122413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Are you</a:t>
            </a:r>
          </a:p>
          <a:p>
            <a:r>
              <a:rPr lang="en-GB" sz="1200" dirty="0"/>
              <a:t>sure?</a:t>
            </a:r>
          </a:p>
        </p:txBody>
      </p:sp>
      <p:sp>
        <p:nvSpPr>
          <p:cNvPr id="12" name="Oval 11"/>
          <p:cNvSpPr/>
          <p:nvPr/>
        </p:nvSpPr>
        <p:spPr>
          <a:xfrm>
            <a:off x="1979712" y="2780928"/>
            <a:ext cx="136815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You and</a:t>
            </a:r>
          </a:p>
          <a:p>
            <a:r>
              <a:rPr lang="en-GB" sz="1200" dirty="0"/>
              <a:t>everyone</a:t>
            </a:r>
          </a:p>
          <a:p>
            <a:r>
              <a:rPr lang="en-GB" sz="1200" dirty="0"/>
              <a:t>you know</a:t>
            </a:r>
          </a:p>
          <a:p>
            <a:r>
              <a:rPr lang="en-GB" sz="1200" dirty="0"/>
              <a:t>cannot </a:t>
            </a:r>
            <a:r>
              <a:rPr lang="en-GB" sz="1200" dirty="0" smtClean="0"/>
              <a:t>have been online, ever</a:t>
            </a:r>
            <a:r>
              <a:rPr lang="en-GB" sz="1200" dirty="0"/>
              <a:t>!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2564904"/>
            <a:ext cx="115212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Look at your</a:t>
            </a:r>
          </a:p>
          <a:p>
            <a:r>
              <a:rPr lang="en-GB" sz="1200" dirty="0"/>
              <a:t>p</a:t>
            </a:r>
            <a:r>
              <a:rPr lang="en-GB" sz="1200" dirty="0" smtClean="0"/>
              <a:t>rofiles and online identities</a:t>
            </a:r>
            <a:endParaRPr lang="en-GB" sz="1200" dirty="0"/>
          </a:p>
        </p:txBody>
      </p:sp>
      <p:sp>
        <p:nvSpPr>
          <p:cNvPr id="14" name="Oval 13"/>
          <p:cNvSpPr/>
          <p:nvPr/>
        </p:nvSpPr>
        <p:spPr>
          <a:xfrm>
            <a:off x="7236296" y="4365104"/>
            <a:ext cx="14401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/>
              <a:t>Communicate</a:t>
            </a:r>
            <a:endParaRPr lang="en-GB" sz="1100" dirty="0"/>
          </a:p>
          <a:p>
            <a:r>
              <a:rPr lang="en-GB" sz="1100" dirty="0"/>
              <a:t>and </a:t>
            </a:r>
            <a:r>
              <a:rPr lang="en-GB" sz="1100" dirty="0" smtClean="0"/>
              <a:t>connect: Blog</a:t>
            </a:r>
            <a:r>
              <a:rPr lang="en-GB" sz="1100" dirty="0"/>
              <a:t>, tweet and</a:t>
            </a:r>
          </a:p>
          <a:p>
            <a:r>
              <a:rPr lang="en-GB" sz="1100" dirty="0"/>
              <a:t>comment</a:t>
            </a:r>
          </a:p>
        </p:txBody>
      </p:sp>
      <p:sp>
        <p:nvSpPr>
          <p:cNvPr id="15" name="Oval 14"/>
          <p:cNvSpPr/>
          <p:nvPr/>
        </p:nvSpPr>
        <p:spPr>
          <a:xfrm>
            <a:off x="5652120" y="4797152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Share your outputs</a:t>
            </a:r>
            <a:endParaRPr lang="en-GB" sz="1200" dirty="0"/>
          </a:p>
        </p:txBody>
      </p:sp>
      <p:sp>
        <p:nvSpPr>
          <p:cNvPr id="16" name="Right Arrow 15"/>
          <p:cNvSpPr/>
          <p:nvPr/>
        </p:nvSpPr>
        <p:spPr>
          <a:xfrm>
            <a:off x="1331640" y="162880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17" name="Right Arrow 16"/>
          <p:cNvSpPr/>
          <p:nvPr/>
        </p:nvSpPr>
        <p:spPr>
          <a:xfrm>
            <a:off x="3203848" y="15567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18" name="Right Arrow 17"/>
          <p:cNvSpPr/>
          <p:nvPr/>
        </p:nvSpPr>
        <p:spPr>
          <a:xfrm>
            <a:off x="5220072" y="155679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19" name="Down Arrow 18"/>
          <p:cNvSpPr/>
          <p:nvPr/>
        </p:nvSpPr>
        <p:spPr>
          <a:xfrm>
            <a:off x="539552" y="2348880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050" dirty="0" smtClean="0"/>
              <a:t>NO</a:t>
            </a:r>
            <a:endParaRPr lang="en-GB" sz="1050" dirty="0"/>
          </a:p>
        </p:txBody>
      </p:sp>
      <p:sp>
        <p:nvSpPr>
          <p:cNvPr id="21" name="Rectangle 20"/>
          <p:cNvSpPr/>
          <p:nvPr/>
        </p:nvSpPr>
        <p:spPr>
          <a:xfrm>
            <a:off x="7524328" y="3284984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What more can I do?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3347864" y="4509120"/>
            <a:ext cx="136815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1:</a:t>
            </a:r>
          </a:p>
          <a:p>
            <a:pPr algn="ctr"/>
            <a:r>
              <a:rPr lang="en-GB" sz="1200" dirty="0"/>
              <a:t>Search for</a:t>
            </a:r>
          </a:p>
          <a:p>
            <a:pPr algn="ctr"/>
            <a:r>
              <a:rPr lang="en-GB" sz="1200" dirty="0"/>
              <a:t>yourself &amp; check</a:t>
            </a:r>
          </a:p>
          <a:p>
            <a:pPr algn="ctr"/>
            <a:r>
              <a:rPr lang="en-GB" sz="1200" dirty="0"/>
              <a:t>your impact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80112" y="3933056"/>
            <a:ext cx="1368152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2:</a:t>
            </a:r>
          </a:p>
          <a:p>
            <a:pPr algn="ctr"/>
            <a:r>
              <a:rPr lang="en-GB" sz="1200" dirty="0"/>
              <a:t>Keep all </a:t>
            </a:r>
            <a:r>
              <a:rPr lang="en-GB" sz="1200" dirty="0" smtClean="0"/>
              <a:t>profiles</a:t>
            </a:r>
            <a:endParaRPr lang="en-GB" sz="1200" dirty="0"/>
          </a:p>
          <a:p>
            <a:pPr algn="ctr"/>
            <a:r>
              <a:rPr lang="en-GB" sz="1200" dirty="0"/>
              <a:t>up to date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36096" y="5805264"/>
            <a:ext cx="151216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3:</a:t>
            </a:r>
          </a:p>
          <a:p>
            <a:pPr algn="ctr"/>
            <a:r>
              <a:rPr lang="en-GB" sz="1200" dirty="0"/>
              <a:t>Self archive and</a:t>
            </a:r>
          </a:p>
          <a:p>
            <a:pPr algn="ctr"/>
            <a:r>
              <a:rPr lang="en-GB" sz="1200" dirty="0"/>
              <a:t>share what you</a:t>
            </a:r>
          </a:p>
          <a:p>
            <a:pPr algn="ctr"/>
            <a:r>
              <a:rPr lang="en-GB" sz="1200" dirty="0"/>
              <a:t>can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80312" y="5805264"/>
            <a:ext cx="129614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Step 4:</a:t>
            </a:r>
          </a:p>
          <a:p>
            <a:pPr algn="ctr"/>
            <a:r>
              <a:rPr lang="en-GB" sz="1200" dirty="0"/>
              <a:t>Connect &amp;</a:t>
            </a:r>
          </a:p>
          <a:p>
            <a:pPr algn="ctr"/>
            <a:r>
              <a:rPr lang="en-GB" sz="1200" dirty="0"/>
              <a:t>interact online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4572000" y="234888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GB" sz="1100" dirty="0" smtClean="0"/>
              <a:t>NO</a:t>
            </a:r>
            <a:endParaRPr lang="en-GB" sz="1100" dirty="0"/>
          </a:p>
        </p:txBody>
      </p:sp>
      <p:sp>
        <p:nvSpPr>
          <p:cNvPr id="28" name="Down Arrow 27"/>
          <p:cNvSpPr/>
          <p:nvPr/>
        </p:nvSpPr>
        <p:spPr>
          <a:xfrm>
            <a:off x="6300192" y="227687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sz="1100" dirty="0" smtClean="0"/>
              <a:t>NO</a:t>
            </a:r>
            <a:endParaRPr lang="en-GB" sz="1100" dirty="0"/>
          </a:p>
        </p:txBody>
      </p:sp>
      <p:sp>
        <p:nvSpPr>
          <p:cNvPr id="29" name="Right Arrow 28"/>
          <p:cNvSpPr/>
          <p:nvPr/>
        </p:nvSpPr>
        <p:spPr>
          <a:xfrm>
            <a:off x="6948264" y="155679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31" name="Up Arrow 30"/>
          <p:cNvSpPr/>
          <p:nvPr/>
        </p:nvSpPr>
        <p:spPr>
          <a:xfrm rot="3188324">
            <a:off x="1377778" y="1893710"/>
            <a:ext cx="360040" cy="15553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smtClean="0"/>
              <a:t>NO</a:t>
            </a:r>
            <a:endParaRPr lang="en-GB" sz="1400" dirty="0"/>
          </a:p>
        </p:txBody>
      </p:sp>
      <p:sp>
        <p:nvSpPr>
          <p:cNvPr id="32" name="Up Arrow 31"/>
          <p:cNvSpPr/>
          <p:nvPr/>
        </p:nvSpPr>
        <p:spPr>
          <a:xfrm rot="7386819">
            <a:off x="3441208" y="1715521"/>
            <a:ext cx="360040" cy="15553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smtClean="0"/>
              <a:t>NO</a:t>
            </a:r>
            <a:endParaRPr lang="en-GB" sz="1400" dirty="0"/>
          </a:p>
        </p:txBody>
      </p:sp>
      <p:sp>
        <p:nvSpPr>
          <p:cNvPr id="33" name="Left-Right Arrow 32"/>
          <p:cNvSpPr/>
          <p:nvPr/>
        </p:nvSpPr>
        <p:spPr>
          <a:xfrm>
            <a:off x="6588224" y="5013176"/>
            <a:ext cx="720080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Striped Right Arrow 33"/>
          <p:cNvSpPr/>
          <p:nvPr/>
        </p:nvSpPr>
        <p:spPr>
          <a:xfrm rot="5400000">
            <a:off x="7776356" y="3969060"/>
            <a:ext cx="360040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5256584" cy="365125"/>
          </a:xfrm>
        </p:spPr>
        <p:txBody>
          <a:bodyPr/>
          <a:lstStyle/>
          <a:p>
            <a:pPr algn="l"/>
            <a:r>
              <a:rPr lang="en-GB" dirty="0" smtClean="0"/>
              <a:t>adapted from </a:t>
            </a:r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openuct.uct.ac.za</a:t>
            </a:r>
            <a:r>
              <a:rPr lang="en-GB" dirty="0" smtClean="0">
                <a:hlinkClick r:id="rId2"/>
              </a:rPr>
              <a:t>/article/academics-online-presence-guidelines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6" name="Picture 35" descr="cc lice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661248"/>
            <a:ext cx="1117460" cy="393651"/>
          </a:xfrm>
          <a:prstGeom prst="rect">
            <a:avLst/>
          </a:prstGeom>
        </p:spPr>
      </p:pic>
      <p:sp>
        <p:nvSpPr>
          <p:cNvPr id="38" name="Flowchart: Connector 37"/>
          <p:cNvSpPr/>
          <p:nvPr/>
        </p:nvSpPr>
        <p:spPr>
          <a:xfrm>
            <a:off x="2555776" y="2492896"/>
            <a:ext cx="4571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Flowchart: Connector 38"/>
          <p:cNvSpPr/>
          <p:nvPr/>
        </p:nvSpPr>
        <p:spPr>
          <a:xfrm flipH="1">
            <a:off x="2555777" y="2645296"/>
            <a:ext cx="72007" cy="636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it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276872"/>
            <a:ext cx="3600400" cy="1509602"/>
          </a:xfrm>
          <a:prstGeom prst="rect">
            <a:avLst/>
          </a:prstGeom>
        </p:spPr>
      </p:pic>
      <p:pic>
        <p:nvPicPr>
          <p:cNvPr id="3" name="Picture 2" descr="Google-Plu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764704"/>
            <a:ext cx="1975175" cy="1944216"/>
          </a:xfrm>
          <a:prstGeom prst="rect">
            <a:avLst/>
          </a:prstGeom>
        </p:spPr>
      </p:pic>
      <p:pic>
        <p:nvPicPr>
          <p:cNvPr id="4" name="Picture 3" descr="faceboo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836712"/>
            <a:ext cx="2294749" cy="1527051"/>
          </a:xfrm>
          <a:prstGeom prst="rect">
            <a:avLst/>
          </a:prstGeom>
        </p:spPr>
      </p:pic>
      <p:pic>
        <p:nvPicPr>
          <p:cNvPr id="6" name="Picture 5" descr="flick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3501008"/>
            <a:ext cx="2257425" cy="2028825"/>
          </a:xfrm>
          <a:prstGeom prst="rect">
            <a:avLst/>
          </a:prstGeom>
        </p:spPr>
      </p:pic>
      <p:pic>
        <p:nvPicPr>
          <p:cNvPr id="7" name="Picture 6" descr="youtub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3933056"/>
            <a:ext cx="2543175" cy="1800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otsu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908720"/>
            <a:ext cx="3905250" cy="1171575"/>
          </a:xfrm>
          <a:prstGeom prst="rect">
            <a:avLst/>
          </a:prstGeom>
        </p:spPr>
      </p:pic>
      <p:pic>
        <p:nvPicPr>
          <p:cNvPr id="5" name="Picture 4" descr="tweetde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620688"/>
            <a:ext cx="2584130" cy="1569144"/>
          </a:xfrm>
          <a:prstGeom prst="rect">
            <a:avLst/>
          </a:prstGeom>
        </p:spPr>
      </p:pic>
      <p:pic>
        <p:nvPicPr>
          <p:cNvPr id="6" name="Picture 5" descr="storify-mainpi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708920"/>
            <a:ext cx="5076825" cy="2686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/>
          <a:lstStyle/>
          <a:p>
            <a:r>
              <a:rPr lang="en-GB" dirty="0" smtClean="0"/>
              <a:t>Do’s	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9552" y="1988840"/>
            <a:ext cx="4040188" cy="3951288"/>
          </a:xfrm>
        </p:spPr>
        <p:txBody>
          <a:bodyPr/>
          <a:lstStyle/>
          <a:p>
            <a:r>
              <a:rPr lang="en-GB" dirty="0" smtClean="0"/>
              <a:t>Produce a coherent, authentic “voice”</a:t>
            </a:r>
          </a:p>
          <a:p>
            <a:r>
              <a:rPr lang="en-GB" dirty="0" smtClean="0"/>
              <a:t>Contribute and collaborate</a:t>
            </a:r>
          </a:p>
          <a:p>
            <a:r>
              <a:rPr lang="en-GB" dirty="0" smtClean="0"/>
              <a:t>Play nicely</a:t>
            </a:r>
          </a:p>
          <a:p>
            <a:r>
              <a:rPr lang="en-GB" dirty="0" smtClean="0"/>
              <a:t>Keep all channels connected to your central mission</a:t>
            </a:r>
          </a:p>
          <a:p>
            <a:r>
              <a:rPr lang="en-GB" dirty="0" smtClean="0"/>
              <a:t>Support your community</a:t>
            </a:r>
          </a:p>
          <a:p>
            <a:r>
              <a:rPr lang="en-GB" dirty="0" smtClean="0"/>
              <a:t>Keep it timely and vibrant</a:t>
            </a:r>
          </a:p>
          <a:p>
            <a:r>
              <a:rPr lang="en-GB" dirty="0" smtClean="0"/>
              <a:t>Use analytics to inform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</p:spPr>
        <p:txBody>
          <a:bodyPr/>
          <a:lstStyle/>
          <a:p>
            <a:r>
              <a:rPr lang="en-GB" dirty="0" smtClean="0"/>
              <a:t>Don’t’s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41775" cy="3951288"/>
          </a:xfrm>
        </p:spPr>
        <p:txBody>
          <a:bodyPr/>
          <a:lstStyle/>
          <a:p>
            <a:r>
              <a:rPr lang="en-GB" dirty="0" smtClean="0"/>
              <a:t>SHOUT!</a:t>
            </a:r>
          </a:p>
          <a:p>
            <a:r>
              <a:rPr lang="en-GB" dirty="0" smtClean="0"/>
              <a:t>Over use # and personal chit chat</a:t>
            </a:r>
          </a:p>
          <a:p>
            <a:r>
              <a:rPr lang="en-GB" dirty="0" smtClean="0"/>
              <a:t>Preach</a:t>
            </a:r>
          </a:p>
          <a:p>
            <a:r>
              <a:rPr lang="en-GB" dirty="0" smtClean="0"/>
              <a:t>Alienate your audience</a:t>
            </a:r>
          </a:p>
          <a:p>
            <a:r>
              <a:rPr lang="en-GB" dirty="0" smtClean="0"/>
              <a:t>Assume everyone will flock to you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7667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 few final words of advice:</a:t>
            </a:r>
            <a:endParaRPr lang="en-GB" sz="3200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resa pro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48680"/>
            <a:ext cx="1411357" cy="15121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71800" y="764704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Thank you for listening!</a:t>
            </a:r>
          </a:p>
          <a:p>
            <a:endParaRPr lang="en-GB" dirty="0"/>
          </a:p>
          <a:p>
            <a:r>
              <a:rPr lang="en-GB" dirty="0" smtClean="0"/>
              <a:t>Please follow </a:t>
            </a:r>
            <a:r>
              <a:rPr lang="en-GB" b="1" dirty="0" smtClean="0"/>
              <a:t>WarwickLanguage</a:t>
            </a:r>
            <a:r>
              <a:rPr lang="en-GB" dirty="0" smtClean="0"/>
              <a:t> on twitter and </a:t>
            </a:r>
            <a:r>
              <a:rPr lang="en-GB" dirty="0" smtClean="0"/>
              <a:t>youtube</a:t>
            </a:r>
            <a:r>
              <a:rPr lang="en-GB" dirty="0" smtClean="0"/>
              <a:t> </a:t>
            </a:r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and </a:t>
            </a:r>
            <a:r>
              <a:rPr lang="en-GB" b="1" dirty="0" smtClean="0">
                <a:sym typeface="Wingdings" pitchFamily="2" charset="2"/>
              </a:rPr>
              <a:t>UCML</a:t>
            </a:r>
            <a:r>
              <a:rPr lang="en-GB" dirty="0" smtClean="0">
                <a:sym typeface="Wingdings" pitchFamily="2" charset="2"/>
              </a:rPr>
              <a:t> on twitter and Facebook. 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2636912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Further information and networks:</a:t>
            </a:r>
          </a:p>
          <a:p>
            <a:endParaRPr lang="en-GB" dirty="0"/>
          </a:p>
          <a:p>
            <a:r>
              <a:rPr lang="en-GB" dirty="0" smtClean="0"/>
              <a:t>AULC</a:t>
            </a:r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Resources management group </a:t>
            </a:r>
            <a:r>
              <a:rPr lang="en-GB" dirty="0" smtClean="0"/>
              <a:t>on </a:t>
            </a:r>
            <a:r>
              <a:rPr lang="en-GB" dirty="0" smtClean="0"/>
              <a:t>linkedin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Pearltree</a:t>
            </a:r>
            <a:r>
              <a:rPr lang="en-GB" dirty="0" smtClean="0"/>
              <a:t> </a:t>
            </a:r>
            <a:r>
              <a:rPr lang="en-GB" dirty="0" smtClean="0">
                <a:hlinkClick r:id="rId4"/>
              </a:rPr>
              <a:t>resources for social media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Twitter </a:t>
            </a:r>
            <a:r>
              <a:rPr lang="en-GB" smtClean="0"/>
              <a:t>for </a:t>
            </a:r>
            <a:r>
              <a:rPr lang="en-GB" smtClean="0"/>
              <a:t>linguists</a:t>
            </a:r>
            <a:r>
              <a:rPr lang="en-GB" dirty="0" smtClean="0"/>
              <a:t>: #</a:t>
            </a:r>
            <a:r>
              <a:rPr lang="en-GB" dirty="0" smtClean="0"/>
              <a:t>mfl</a:t>
            </a:r>
            <a:r>
              <a:rPr lang="en-GB" dirty="0" smtClean="0"/>
              <a:t> #</a:t>
            </a:r>
            <a:r>
              <a:rPr lang="en-GB" dirty="0" smtClean="0"/>
              <a:t>mfltwitterati</a:t>
            </a:r>
            <a:r>
              <a:rPr lang="en-GB" dirty="0" smtClean="0"/>
              <a:t> #languages and follow lists from @</a:t>
            </a:r>
            <a:r>
              <a:rPr lang="en-GB" dirty="0" smtClean="0"/>
              <a:t>warwicklanguage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5"/>
              </a:rPr>
              <a:t>Managing your identity</a:t>
            </a:r>
            <a:r>
              <a:rPr lang="en-GB" dirty="0" smtClean="0"/>
              <a:t> slideshare presentation for HEA “Changing the learning landscape.”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094413"/>
            <a:ext cx="91440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495</Words>
  <Application>Microsoft Office PowerPoint</Application>
  <PresentationFormat>On-screen Show (4:3)</PresentationFormat>
  <Paragraphs>124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Engaging with your audience</vt:lpstr>
      <vt:lpstr>Slide 2</vt:lpstr>
      <vt:lpstr>Vital preparation.</vt:lpstr>
      <vt:lpstr>Four steps to improving your online presence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with your audience</dc:title>
  <dc:creator>Teresa</dc:creator>
  <cp:lastModifiedBy>Teresa</cp:lastModifiedBy>
  <cp:revision>20</cp:revision>
  <dcterms:created xsi:type="dcterms:W3CDTF">2013-09-07T07:51:10Z</dcterms:created>
  <dcterms:modified xsi:type="dcterms:W3CDTF">2013-09-07T13:56:05Z</dcterms:modified>
</cp:coreProperties>
</file>